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30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41"/>
  </p:notesMasterIdLst>
  <p:sldIdLst>
    <p:sldId id="258" r:id="rId2"/>
    <p:sldId id="263" r:id="rId3"/>
    <p:sldId id="264" r:id="rId4"/>
    <p:sldId id="800" r:id="rId5"/>
    <p:sldId id="801" r:id="rId6"/>
    <p:sldId id="802" r:id="rId7"/>
    <p:sldId id="803" r:id="rId8"/>
    <p:sldId id="804" r:id="rId9"/>
    <p:sldId id="805" r:id="rId10"/>
    <p:sldId id="806" r:id="rId11"/>
    <p:sldId id="807" r:id="rId12"/>
    <p:sldId id="808" r:id="rId13"/>
    <p:sldId id="857" r:id="rId14"/>
    <p:sldId id="858" r:id="rId15"/>
    <p:sldId id="859" r:id="rId16"/>
    <p:sldId id="860" r:id="rId17"/>
    <p:sldId id="861" r:id="rId18"/>
    <p:sldId id="869" r:id="rId19"/>
    <p:sldId id="870" r:id="rId20"/>
    <p:sldId id="871" r:id="rId21"/>
    <p:sldId id="872" r:id="rId22"/>
    <p:sldId id="873" r:id="rId23"/>
    <p:sldId id="874" r:id="rId24"/>
    <p:sldId id="875" r:id="rId25"/>
    <p:sldId id="876" r:id="rId26"/>
    <p:sldId id="877" r:id="rId27"/>
    <p:sldId id="878" r:id="rId28"/>
    <p:sldId id="879" r:id="rId29"/>
    <p:sldId id="880" r:id="rId30"/>
    <p:sldId id="881" r:id="rId31"/>
    <p:sldId id="882" r:id="rId32"/>
    <p:sldId id="883" r:id="rId33"/>
    <p:sldId id="884" r:id="rId34"/>
    <p:sldId id="885" r:id="rId35"/>
    <p:sldId id="886" r:id="rId36"/>
    <p:sldId id="887" r:id="rId37"/>
    <p:sldId id="846" r:id="rId38"/>
    <p:sldId id="276" r:id="rId39"/>
    <p:sldId id="277" r:id="rId40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4F5764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94"/>
    <p:restoredTop sz="94620"/>
  </p:normalViewPr>
  <p:slideViewPr>
    <p:cSldViewPr snapToGrid="0" snapToObjects="1">
      <p:cViewPr varScale="1">
        <p:scale>
          <a:sx n="137" d="100"/>
          <a:sy n="137" d="100"/>
        </p:scale>
        <p:origin x="384" y="184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tical_character_recognition" TargetMode="External"/><Relationship Id="rId3" Type="http://schemas.openxmlformats.org/officeDocument/2006/relationships/hyperlink" Target="https://en.wikipedia.org/wiki/Data_set" TargetMode="External"/><Relationship Id="rId7" Type="http://schemas.openxmlformats.org/officeDocument/2006/relationships/hyperlink" Target="https://en.wikipedia.org/wiki/Computer_vis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Geographical_information_system" TargetMode="External"/><Relationship Id="rId5" Type="http://schemas.openxmlformats.org/officeDocument/2006/relationships/hyperlink" Target="https://en.wikipedia.org/wiki/Medical_imaging" TargetMode="External"/><Relationship Id="rId10" Type="http://schemas.openxmlformats.org/officeDocument/2006/relationships/hyperlink" Target="https://en.wikipedia.org/wiki/Point_of_interest" TargetMode="External"/><Relationship Id="rId4" Type="http://schemas.openxmlformats.org/officeDocument/2006/relationships/hyperlink" Target="https://en.wikipedia.org/wiki/Region_of_interest#cite_note-Brinkmann1999-1" TargetMode="External"/><Relationship Id="rId9" Type="http://schemas.openxmlformats.org/officeDocument/2006/relationships/hyperlink" Target="https://en.wikipedia.org/wiki/Edge_detection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44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Regiões</a:t>
            </a:r>
            <a:r>
              <a:rPr lang="en-US" dirty="0"/>
              <a:t> de </a:t>
            </a:r>
            <a:r>
              <a:rPr lang="en-US" dirty="0" err="1"/>
              <a:t>Interesse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of interest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(often abbreviated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are samples within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ata set"/>
              </a:rPr>
              <a:t>data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identified for a particular purpose.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concept of a ROI is commonly used in many application areas. For example,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edical imaging"/>
              </a:rPr>
              <a:t>medical imaging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boundaries of a tumor may be defined on an image or in a volume, for the purpose of measuring its size. The endocardial border may be defined on an image, perhaps during different phases of the cardiac cycle, for example, end-systole and end-diastole, for the purpose of assessing cardiac function.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Geographical information system"/>
              </a:rPr>
              <a:t>geographical information systems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(GIS), a ROI can be taken literally as a polygonal selection from a 2D map.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mputer vision"/>
              </a:rPr>
              <a:t>computer vision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Optical character recognition"/>
              </a:rPr>
              <a:t>optical character recognition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ROI defines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Edge detection"/>
              </a:rPr>
              <a:t>borders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an object under consideration. In many applications, symbolic (textual) labels are added to a ROI, to describe its content in a compact manner.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a ROI may lie individual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Point of interest"/>
              </a:rPr>
              <a:t>points of interest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(POIs).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84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Aula 2: Introdução, Cores, Histogramas e Suavização.</a:t>
            </a:r>
          </a:p>
          <a:p>
            <a:endParaRPr lang="pt-BR" dirty="0"/>
          </a:p>
          <a:p>
            <a:r>
              <a:rPr lang="pt-BR" dirty="0"/>
              <a:t>Aula 3:  Suavização (), </a:t>
            </a:r>
            <a:r>
              <a:rPr lang="pt-BR" dirty="0" err="1"/>
              <a:t>Limiarização</a:t>
            </a:r>
            <a:r>
              <a:rPr lang="pt-BR" dirty="0"/>
              <a:t>, Erosão, Dilatação e Segmentação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8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6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06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69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1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3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Medium"/>
              </a:rPr>
              <a:t>VISÃO</a:t>
            </a:r>
            <a:r>
              <a:rPr lang="en-US" sz="3500" dirty="0">
                <a:solidFill>
                  <a:srgbClr val="FF0000"/>
                </a:solidFill>
                <a:latin typeface="Gotham HTF Light"/>
                <a:cs typeface="Gotham HTF Medium"/>
              </a:rPr>
              <a:t> COMPUTACIONAL</a:t>
            </a:r>
            <a:endParaRPr lang="en-US" sz="3500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6605" y="2778475"/>
            <a:ext cx="53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Aquisição,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OpenCV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,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Convoluções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, Classificação e mais </a:t>
            </a:r>
          </a:p>
        </p:txBody>
      </p: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33105-7365-C84E-A543-2CA2ED2C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628"/>
            <a:ext cx="9144000" cy="43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32C36-A0DE-B244-9118-09063E47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4" y="-186613"/>
            <a:ext cx="8710274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AF8E6-62F5-FF49-A7F6-FB883700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607"/>
            <a:ext cx="9144000" cy="50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3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37D16-F731-EA45-B5EF-2149116C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638179"/>
            <a:ext cx="9144000" cy="4510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BE83B6-5DD8-2947-8CE4-FD7A1839DAC9}"/>
              </a:ext>
            </a:extLst>
          </p:cNvPr>
          <p:cNvSpPr txBox="1"/>
          <p:nvPr/>
        </p:nvSpPr>
        <p:spPr>
          <a:xfrm>
            <a:off x="65314" y="74645"/>
            <a:ext cx="2157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Transformações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3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8BDB9-284F-FE41-9020-4CE2129D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399"/>
            <a:ext cx="9144000" cy="431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8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69F91-FD53-1747-BFF3-BAA4AFAB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" y="684146"/>
            <a:ext cx="9144000" cy="44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6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4A792-D640-B242-B212-AC3A805B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6637"/>
            <a:ext cx="9144000" cy="38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66115-6203-3446-9BA8-EB023D1A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570"/>
            <a:ext cx="9144000" cy="1415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75995-08F3-DA48-B9E2-F24A7084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59" y="2286330"/>
            <a:ext cx="4515882" cy="27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8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64AA5-DCE4-CD42-B16B-E2C1EE2C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507"/>
            <a:ext cx="9144000" cy="40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27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BC456-0928-6B4D-A4D9-F538DC095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82"/>
            <a:ext cx="9144000" cy="44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3834881"/>
            <a:ext cx="9144000" cy="5143500"/>
          </a:xfrm>
          <a:prstGeom prst="rect">
            <a:avLst/>
          </a:prstGeom>
        </p:spPr>
      </p:pic>
      <p:pic>
        <p:nvPicPr>
          <p:cNvPr id="12" name="Imagem 8">
            <a:extLst>
              <a:ext uri="{FF2B5EF4-FFF2-40B4-BE49-F238E27FC236}">
                <a16:creationId xmlns:a16="http://schemas.microsoft.com/office/drawing/2014/main" id="{3812BFF3-DE3A-1E49-A83B-16C93D5F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29" y="2479531"/>
            <a:ext cx="2941011" cy="233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6A7D33E7-0E38-6549-B8B6-907AF468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95" y="2445216"/>
            <a:ext cx="2249705" cy="236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2">
            <a:extLst>
              <a:ext uri="{FF2B5EF4-FFF2-40B4-BE49-F238E27FC236}">
                <a16:creationId xmlns:a16="http://schemas.microsoft.com/office/drawing/2014/main" id="{8F38961F-5253-884F-BBF4-3B48D0BF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05" y="349925"/>
            <a:ext cx="2069295" cy="246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06DDAD67-E913-1342-97F5-E4E3A14F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21" y="358538"/>
            <a:ext cx="1875903" cy="24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BCF5BA39-29A0-0C49-87E2-1C8B644F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2" y="358538"/>
            <a:ext cx="4192789" cy="244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B5755B6-3DED-AD4B-855A-B4B8E1856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50" y="2636160"/>
            <a:ext cx="334096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400" dirty="0"/>
          </a:p>
          <a:p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r>
              <a:rPr lang="en-US" altLang="en-US" sz="1200" b="1" dirty="0"/>
              <a:t>Professor de </a:t>
            </a:r>
            <a:r>
              <a:rPr lang="en-US" altLang="en-US" sz="1200" b="1" dirty="0" err="1"/>
              <a:t>graduação</a:t>
            </a:r>
            <a:r>
              <a:rPr lang="en-US" altLang="en-US" sz="1200" b="1" dirty="0"/>
              <a:t> e MBA</a:t>
            </a:r>
            <a:r>
              <a:rPr lang="en-US" altLang="en-US" sz="1200" dirty="0"/>
              <a:t> @ FIAP</a:t>
            </a:r>
          </a:p>
          <a:p>
            <a:r>
              <a:rPr lang="en-US" altLang="en-US" sz="1200" b="1" dirty="0"/>
              <a:t>Most Valuable Professional </a:t>
            </a:r>
            <a:r>
              <a:rPr lang="en-US" altLang="en-US" sz="1200" dirty="0"/>
              <a:t>– AI @Microsoft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Computação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Machine e Deep Learning</a:t>
            </a:r>
          </a:p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7E2523-E9D8-9E4E-81E9-489AC37F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656"/>
            <a:ext cx="9144000" cy="438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A3C98-6EBF-AF4D-B42C-412EDC6A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87" y="0"/>
            <a:ext cx="7113826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A024B-5F10-A14F-9BC8-4C54FAA6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4" y="0"/>
            <a:ext cx="8437431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97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3D728-9EBD-9E41-8E83-63D05206C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7" y="0"/>
            <a:ext cx="8024725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273A-9851-3F46-9AE4-204B69FD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2" y="134537"/>
            <a:ext cx="4295526" cy="2470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8782E-E256-F84C-B2C7-2BEE1FF4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14" y="2847008"/>
            <a:ext cx="4539645" cy="2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51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870DD7-3C95-BA41-8105-9EFD4A12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9" y="240985"/>
            <a:ext cx="4504516" cy="2589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0A0A1-28AA-4A41-88BA-F33D151E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36" y="2743200"/>
            <a:ext cx="4031816" cy="22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03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D1D15-790C-084C-B441-8A8791EE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611981"/>
            <a:ext cx="6934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17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5714A-21EB-7341-B00F-2032A9F1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9" y="0"/>
            <a:ext cx="4249696" cy="514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11FD9-FBD9-D64E-9D8E-DE6819B11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96" y="0"/>
            <a:ext cx="288158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32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0417B-9929-7C4B-97EC-9713FF21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66" y="165741"/>
            <a:ext cx="4622800" cy="323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63C65-2C85-E44B-885A-940FB355F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071" y="3041334"/>
            <a:ext cx="2433790" cy="150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39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3060E-5DAC-DB48-9C6D-FA57CF9F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45"/>
            <a:ext cx="9144000" cy="46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1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5822" y="555773"/>
            <a:ext cx="41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ld"/>
                <a:cs typeface="Gotham HTF Bold"/>
              </a:rPr>
              <a:t>TÓPICOS</a:t>
            </a:r>
            <a:endParaRPr lang="pt-BR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5161" y="1069608"/>
            <a:ext cx="3433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71587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Introdução a Visão Computacional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130629" y="2926360"/>
            <a:ext cx="4106254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4761712" y="2926360"/>
            <a:ext cx="4255859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71587" y="3336991"/>
            <a:ext cx="2179841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OpenCV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7730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Aquisição de Imagens e Conceitos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37729" y="331138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Visão Computacional e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Convolução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C9F5E0-101F-374F-AF7C-D621D0A60C59}"/>
              </a:ext>
            </a:extLst>
          </p:cNvPr>
          <p:cNvSpPr txBox="1"/>
          <p:nvPr/>
        </p:nvSpPr>
        <p:spPr>
          <a:xfrm>
            <a:off x="3718166" y="378573"/>
            <a:ext cx="2338078" cy="72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Estrutura; 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Modelagem matemática;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Arquitetura e exemplos práticos.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0B3B0-BF2A-704E-81F1-1923B7DE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619" y="1459615"/>
            <a:ext cx="1467455" cy="109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076B5-7888-564D-A247-E0234056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93" y="1570089"/>
            <a:ext cx="1620189" cy="79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D5AB-D510-5F44-98B0-34646D1F8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58" y="3216477"/>
            <a:ext cx="1860629" cy="604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BD71F-C9FD-8745-8E05-1EA40B565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971" y="3140455"/>
            <a:ext cx="3383103" cy="10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EEF8C-BBAE-944C-8402-07D0FED0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415131"/>
            <a:ext cx="7454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90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7229F-94A6-BF41-9B32-5F5986AA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621"/>
            <a:ext cx="9144000" cy="28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88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10F48-2900-7E47-85C4-8966FE5C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844"/>
            <a:ext cx="9144000" cy="30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7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41DFF9-DFEB-E84A-A8D6-8CCDAD76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5081"/>
            <a:ext cx="4749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1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E8FF8-B069-7541-BE85-2860E2F0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431"/>
            <a:ext cx="4724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1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984C28-65F3-FD4B-8944-8BBF459B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7781"/>
            <a:ext cx="46863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61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CC404-57A9-1447-95D1-9B64E2B6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162" y="0"/>
            <a:ext cx="2857675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7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97C41-D8F0-AB4C-8DCF-CC9E94C5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7" y="1324947"/>
            <a:ext cx="7165001" cy="26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7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4191043"/>
            <a:ext cx="4686710" cy="4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Copyright </a:t>
            </a:r>
            <a:r>
              <a:rPr lang="de-DE" sz="700" dirty="0">
                <a:solidFill>
                  <a:srgbClr val="626E73"/>
                </a:solidFill>
                <a:latin typeface="Roboto Light"/>
                <a:cs typeface="Roboto Light"/>
              </a:rPr>
              <a:t>© 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2023 | Professor Dr. José Ahirton Batista Lopes Filho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Todos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direitos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reservados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Reprodução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divulgação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total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parcial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deste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documento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é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expressamente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proibido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sem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consentimento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formal,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escrito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do professor/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autor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" y="2881860"/>
            <a:ext cx="1003282" cy="349982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31" y="2914976"/>
            <a:ext cx="832828" cy="329258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729562" y="3572119"/>
            <a:ext cx="27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ahirtonlopes@gmail.com</a:t>
            </a:r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75" y="1586723"/>
            <a:ext cx="1376434" cy="1376434"/>
          </a:xfrm>
          <a:prstGeom prst="rect">
            <a:avLst/>
          </a:prstGeom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60D0EC2E-594E-C247-A198-79CE34385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591819"/>
            <a:ext cx="1293700" cy="12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67" y="1733656"/>
            <a:ext cx="1157577" cy="1122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70" y="2914178"/>
            <a:ext cx="408243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197"/>
            <a:ext cx="8699498" cy="4708684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50E75F-FBA9-704A-9EA8-5FA7AC80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8"/>
            <a:ext cx="9144000" cy="48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0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2B947-EBEB-6E41-BBF7-2F9AE795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131"/>
            <a:ext cx="9144000" cy="37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770A0-E445-5248-9F3D-A178F6E7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9" y="1301021"/>
            <a:ext cx="8258605" cy="256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8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902A9-CAE0-6545-965D-25F60E33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345"/>
            <a:ext cx="9144000" cy="511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9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DF620-4C62-114B-B041-6DC4FAC8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4" y="-65314"/>
            <a:ext cx="8736088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5D1D0-2BFE-F146-BA2A-EB6AA224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360"/>
            <a:ext cx="9144000" cy="45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0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8740B4C0987B4D86879E800A26E446" ma:contentTypeVersion="12" ma:contentTypeDescription="Create a new document." ma:contentTypeScope="" ma:versionID="11f9e6d742d939c5b7e1b70a7cb7f9db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e0bafc7cd5e13ce377bfad738b6eb5fd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0F4EA6-B021-4CCA-BD37-FAA90EDF9C48}"/>
</file>

<file path=customXml/itemProps2.xml><?xml version="1.0" encoding="utf-8"?>
<ds:datastoreItem xmlns:ds="http://schemas.openxmlformats.org/officeDocument/2006/customXml" ds:itemID="{466E01ED-4D0B-4819-997A-5ADA216511D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</TotalTime>
  <Words>371</Words>
  <Application>Microsoft Macintosh PowerPoint</Application>
  <PresentationFormat>Custom</PresentationFormat>
  <Paragraphs>50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ＭＳ Ｐゴシック</vt:lpstr>
      <vt:lpstr>Arial</vt:lpstr>
      <vt:lpstr>Calibri</vt:lpstr>
      <vt:lpstr>Gotham HTF Bold</vt:lpstr>
      <vt:lpstr>Gotham HTF Book</vt:lpstr>
      <vt:lpstr>Gotham HTF Light</vt:lpstr>
      <vt:lpstr>Gotham HTF Medium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Jose Ahirton Batista Lopes Filho</cp:lastModifiedBy>
  <cp:revision>57</cp:revision>
  <dcterms:created xsi:type="dcterms:W3CDTF">2019-02-15T12:16:11Z</dcterms:created>
  <dcterms:modified xsi:type="dcterms:W3CDTF">2023-03-02T15:31:22Z</dcterms:modified>
</cp:coreProperties>
</file>